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68" r:id="rId2"/>
    <p:sldId id="284" r:id="rId3"/>
    <p:sldId id="283" r:id="rId4"/>
    <p:sldId id="259" r:id="rId5"/>
    <p:sldId id="277" r:id="rId6"/>
    <p:sldId id="281" r:id="rId7"/>
    <p:sldId id="282" r:id="rId8"/>
  </p:sldIdLst>
  <p:sldSz cx="9144000" cy="6858000" type="screen4x3"/>
  <p:notesSz cx="6807200" cy="9939338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中等深淺樣式 2 - 輔色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A111915-BE36-4E01-A7E5-04B1672EAD32}" styleName="淺色樣式 2 - 輔色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69012ECD-51FC-41F1-AA8D-1B2483CD663E}" styleName="淺色樣式 2 - 輔色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C89EF96-8CEA-46FF-86C4-4CE0E7609802}" styleName="淺色樣式 3 - 輔色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中等深淺樣式 1 - 輔色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08FB837D-C827-4EFA-A057-4D05807E0F7C}" styleName="佈景主題樣式 1 - 輔色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17292A2E-F333-43FB-9621-5CBBE7FDCDCB}" styleName="淺色樣式 2 - 輔色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80" y="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12CE8A-D309-4A65-B421-8B35ED427AC1}" type="datetimeFigureOut">
              <a:rPr lang="zh-TW" altLang="en-US" smtClean="0"/>
              <a:t>2022/3/23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A81991-6138-4368-9CA5-35A69A030A2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516783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9515ED-C88F-466A-BAAD-DCEF2FCEA764}" type="datetimeFigureOut">
              <a:rPr lang="zh-TW" altLang="en-US" smtClean="0"/>
              <a:t>2022/3/23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68400" y="1243013"/>
            <a:ext cx="447040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0720" y="4783307"/>
            <a:ext cx="5445760" cy="3913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278C8C-A500-4DC2-BFD7-6AD945DAA73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859908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B00C9-8F6F-45C7-B6F4-EEE46583E492}" type="datetime1">
              <a:rPr lang="zh-TW" altLang="en-US" smtClean="0"/>
              <a:t>2022/3/23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6978504" y="6352721"/>
            <a:ext cx="2133600" cy="365125"/>
          </a:xfrm>
        </p:spPr>
        <p:txBody>
          <a:bodyPr/>
          <a:lstStyle/>
          <a:p>
            <a:fld id="{B881765D-0078-496C-B671-70EDDFB42FF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892773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2315F-0A1C-47B4-94F6-B55106782106}" type="datetime1">
              <a:rPr lang="zh-TW" altLang="en-US" smtClean="0"/>
              <a:t>2022/3/23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1765D-0078-496C-B671-70EDDFB42FF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161674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A0DFA-1521-4B58-A21D-F8081EF6F269}" type="datetime1">
              <a:rPr lang="zh-TW" altLang="en-US" smtClean="0"/>
              <a:t>2022/3/23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1765D-0078-496C-B671-70EDDFB42FF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276343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lang="zh-TW" altLang="en-US" sz="4000" b="1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C26D2-303F-4D8D-BC78-49F5BCE56D19}" type="datetime1">
              <a:rPr lang="zh-TW" altLang="en-US" smtClean="0"/>
              <a:t>2022/3/23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1765D-0078-496C-B671-70EDDFB42FF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961437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BA410-E1D5-43E2-9EC0-EC7871DEE765}" type="datetime1">
              <a:rPr lang="zh-TW" altLang="en-US" smtClean="0"/>
              <a:t>2022/3/23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1765D-0078-496C-B671-70EDDFB42FF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039118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20185-3DD1-4F3D-9B49-1DCA24272253}" type="datetime1">
              <a:rPr lang="zh-TW" altLang="en-US" smtClean="0"/>
              <a:t>2022/3/23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1765D-0078-496C-B671-70EDDFB42FF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525898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849D3-7776-47CB-96E2-0D009C8BB3D9}" type="datetime1">
              <a:rPr lang="zh-TW" altLang="en-US" smtClean="0"/>
              <a:t>2022/3/23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1765D-0078-496C-B671-70EDDFB42FF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624544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1622B-8E4E-4A30-8E05-1BC1ED83F15B}" type="datetime1">
              <a:rPr lang="zh-TW" altLang="en-US" smtClean="0"/>
              <a:t>2022/3/23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1765D-0078-496C-B671-70EDDFB42FF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272075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B9DF4-6FA2-42C3-8356-F00E6E06A652}" type="datetime1">
              <a:rPr lang="zh-TW" altLang="en-US" smtClean="0"/>
              <a:t>2022/3/23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1765D-0078-496C-B671-70EDDFB42FF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255780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21B88-9197-4987-9700-B2A7C1D0DA2E}" type="datetime1">
              <a:rPr lang="zh-TW" altLang="en-US" smtClean="0"/>
              <a:t>2022/3/23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1765D-0078-496C-B671-70EDDFB42FF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81415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FD2DA-163A-431F-BBA1-85EC67268AC8}" type="datetime1">
              <a:rPr lang="zh-TW" altLang="en-US" smtClean="0"/>
              <a:t>2022/3/23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1765D-0078-496C-B671-70EDDFB42FF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602216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A9A505-1F52-4EBD-84D7-C0F9CD03E563}" type="datetime1">
              <a:rPr lang="zh-TW" altLang="en-US" smtClean="0"/>
              <a:t>2022/3/23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7010400" y="635634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81765D-0078-496C-B671-70EDDFB42FF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490484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lang="zh-TW" altLang="en-US" sz="4000" b="1" kern="1200" dirty="0">
          <a:solidFill>
            <a:schemeClr val="tx1">
              <a:lumMod val="50000"/>
              <a:lumOff val="50000"/>
            </a:schemeClr>
          </a:solidFill>
          <a:latin typeface="微軟正黑體" panose="020B0604030504040204" pitchFamily="34" charset="-120"/>
          <a:ea typeface="微軟正黑體" panose="020B0604030504040204" pitchFamily="34" charset="-120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40668" y="764704"/>
            <a:ext cx="7772400" cy="2756002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zh-TW" altLang="en-US" sz="3200" dirty="0">
                <a:solidFill>
                  <a:srgbClr val="0070C0"/>
                </a:solidFill>
              </a:rPr>
              <a:t>智慧醫療顯示可行性方案</a:t>
            </a:r>
            <a:br>
              <a:rPr lang="en-US" altLang="zh-TW" sz="3200" dirty="0">
                <a:solidFill>
                  <a:srgbClr val="0070C0"/>
                </a:solidFill>
              </a:rPr>
            </a:br>
            <a:r>
              <a:rPr lang="zh-TW" altLang="en-US" sz="3200" dirty="0">
                <a:solidFill>
                  <a:srgbClr val="0070C0"/>
                </a:solidFill>
              </a:rPr>
              <a:t>共創媒合對接會議</a:t>
            </a:r>
            <a:br>
              <a:rPr lang="zh-TW" altLang="en-US" sz="3200" b="1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br>
              <a:rPr lang="en-US" altLang="zh-TW" sz="3200" b="1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sz="32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○ ○ ○ ○ ○</a:t>
            </a:r>
            <a:r>
              <a:rPr lang="en-US" altLang="zh-TW" sz="32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32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對接場域名稱</a:t>
            </a:r>
            <a:r>
              <a:rPr lang="en-US" altLang="zh-TW" sz="32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br>
              <a:rPr lang="en-US" altLang="zh-TW" sz="32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sz="32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構想規劃簡報</a:t>
            </a: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1765D-0078-496C-B671-70EDDFB42FFF}" type="slidenum">
              <a:rPr lang="zh-TW" altLang="en-US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1</a:t>
            </a:fld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文字方塊 3"/>
          <p:cNvSpPr txBox="1"/>
          <p:nvPr/>
        </p:nvSpPr>
        <p:spPr>
          <a:xfrm>
            <a:off x="813892" y="4365104"/>
            <a:ext cx="7425952" cy="1754326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場域規劃者</a:t>
            </a:r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公司：</a:t>
            </a:r>
            <a:r>
              <a:rPr lang="zh-TW" altLang="en-US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○ ○ ○ ○ ○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公司名稱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  <a:p>
            <a:pPr>
              <a:lnSpc>
                <a:spcPct val="150000"/>
              </a:lnSpc>
            </a:pP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場域規劃者</a:t>
            </a:r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提案人</a:t>
            </a:r>
            <a:r>
              <a:rPr lang="zh-TW" altLang="en-US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： </a:t>
            </a:r>
            <a:r>
              <a:rPr lang="zh-TW" altLang="en-US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○ ○ ○ ○ ○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部門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職稱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zh-TW" altLang="en-US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○ ○ ○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姓名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  <a:p>
            <a:pPr>
              <a:lnSpc>
                <a:spcPct val="150000"/>
              </a:lnSpc>
            </a:pP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              聯絡手機：</a:t>
            </a:r>
            <a:r>
              <a:rPr lang="zh-TW" altLang="en-US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zh-TW" altLang="en-US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○ ○ ○ ○ ○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聯絡</a:t>
            </a:r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mail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zh-TW" altLang="en-US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zh-TW" altLang="en-US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○ ○</a:t>
            </a:r>
            <a:r>
              <a:rPr lang="en-US" altLang="zh-TW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@</a:t>
            </a:r>
            <a:r>
              <a:rPr lang="zh-TW" altLang="en-US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○ ○ ○</a:t>
            </a:r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ct val="150000"/>
              </a:lnSpc>
            </a:pP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日期：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中華民國</a:t>
            </a:r>
            <a:r>
              <a:rPr lang="zh-TW" altLang="en-US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○ ○ 年○ ○ 月○ ○ 日</a:t>
            </a:r>
            <a:endParaRPr lang="en-US" altLang="zh-TW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6994945" y="18669"/>
            <a:ext cx="2133600" cy="576064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/>
              <a:t>此為簡報範例</a:t>
            </a:r>
            <a:endParaRPr lang="en-US" altLang="zh-TW" dirty="0"/>
          </a:p>
          <a:p>
            <a:pPr algn="ctr"/>
            <a:r>
              <a:rPr lang="zh-TW" altLang="en-US" dirty="0"/>
              <a:t>請依實際需求調整</a:t>
            </a:r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41724656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Autofit/>
          </a:bodyPr>
          <a:lstStyle/>
          <a:p>
            <a:r>
              <a:rPr lang="zh-TW" altLang="en-US" sz="4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公司基本資料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1765D-0078-496C-B671-70EDDFB42FFF}" type="slidenum">
              <a:rPr lang="zh-TW" altLang="en-US" smtClean="0"/>
              <a:t>2</a:t>
            </a:fld>
            <a:endParaRPr lang="zh-TW" altLang="en-US"/>
          </a:p>
        </p:txBody>
      </p:sp>
      <p:graphicFrame>
        <p:nvGraphicFramePr>
          <p:cNvPr id="5" name="表格 4"/>
          <p:cNvGraphicFramePr>
            <a:graphicFrameLocks noGrp="1"/>
          </p:cNvGraphicFramePr>
          <p:nvPr/>
        </p:nvGraphicFramePr>
        <p:xfrm>
          <a:off x="457200" y="1117219"/>
          <a:ext cx="8075240" cy="4797844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{5940675A-B579-460E-94D1-54222C63F5DA}</a:tableStyleId>
              </a:tblPr>
              <a:tblGrid>
                <a:gridCol w="1378496">
                  <a:extLst>
                    <a:ext uri="{9D8B030D-6E8A-4147-A177-3AD203B41FA5}">
                      <a16:colId xmlns:a16="http://schemas.microsoft.com/office/drawing/2014/main" val="3257754845"/>
                    </a:ext>
                  </a:extLst>
                </a:gridCol>
                <a:gridCol w="2300014">
                  <a:extLst>
                    <a:ext uri="{9D8B030D-6E8A-4147-A177-3AD203B41FA5}">
                      <a16:colId xmlns:a16="http://schemas.microsoft.com/office/drawing/2014/main" val="1020252108"/>
                    </a:ext>
                  </a:extLst>
                </a:gridCol>
                <a:gridCol w="1444402">
                  <a:extLst>
                    <a:ext uri="{9D8B030D-6E8A-4147-A177-3AD203B41FA5}">
                      <a16:colId xmlns:a16="http://schemas.microsoft.com/office/drawing/2014/main" val="1866751897"/>
                    </a:ext>
                  </a:extLst>
                </a:gridCol>
                <a:gridCol w="2952328">
                  <a:extLst>
                    <a:ext uri="{9D8B030D-6E8A-4147-A177-3AD203B41FA5}">
                      <a16:colId xmlns:a16="http://schemas.microsoft.com/office/drawing/2014/main" val="64730115"/>
                    </a:ext>
                  </a:extLst>
                </a:gridCol>
              </a:tblGrid>
              <a:tr h="583589">
                <a:tc>
                  <a:txBody>
                    <a:bodyPr/>
                    <a:lstStyle/>
                    <a:p>
                      <a:pPr algn="ctr"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zh-TW" altLang="en-US" sz="1400" kern="100" dirty="0">
                          <a:effectLst/>
                        </a:rPr>
                        <a:t>公司名稱</a:t>
                      </a:r>
                      <a:endParaRPr lang="zh-TW" sz="1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04800" indent="-304800" algn="just"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en-US" sz="1400" kern="100" dirty="0">
                          <a:effectLst/>
                        </a:rPr>
                        <a:t> </a:t>
                      </a:r>
                      <a:endParaRPr lang="zh-TW" sz="1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04800" marR="0" lvl="0" indent="-3048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1400" kern="100" dirty="0">
                          <a:effectLst/>
                        </a:rPr>
                        <a:t>資 本 額</a:t>
                      </a:r>
                      <a:r>
                        <a:rPr lang="en-US" altLang="zh-TW" sz="1400" kern="100" dirty="0">
                          <a:effectLst/>
                        </a:rPr>
                        <a:t>(</a:t>
                      </a:r>
                      <a:r>
                        <a:rPr lang="zh-TW" altLang="zh-TW" sz="1400" kern="100" dirty="0">
                          <a:effectLst/>
                        </a:rPr>
                        <a:t>千元</a:t>
                      </a:r>
                      <a:r>
                        <a:rPr lang="en-US" altLang="zh-TW" sz="1400" kern="100" dirty="0">
                          <a:effectLst/>
                        </a:rPr>
                        <a:t>)</a:t>
                      </a:r>
                      <a:endParaRPr lang="zh-TW" sz="1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04800" indent="-304800" algn="just"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en-US" sz="1400" kern="100">
                          <a:effectLst/>
                        </a:rPr>
                        <a:t> </a:t>
                      </a:r>
                      <a:endParaRPr lang="zh-TW" sz="14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51528772"/>
                  </a:ext>
                </a:extLst>
              </a:tr>
              <a:tr h="681176">
                <a:tc>
                  <a:txBody>
                    <a:bodyPr/>
                    <a:lstStyle/>
                    <a:p>
                      <a:pPr algn="ctr"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zh-TW" sz="1400" kern="100" dirty="0">
                          <a:effectLst/>
                        </a:rPr>
                        <a:t>統一編號</a:t>
                      </a:r>
                      <a:endParaRPr lang="zh-TW" sz="1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04800" indent="-304800" algn="just"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en-US" sz="1400" kern="100">
                          <a:effectLst/>
                        </a:rPr>
                        <a:t> </a:t>
                      </a:r>
                      <a:endParaRPr lang="zh-TW" sz="14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zh-TW" sz="1400" kern="100" dirty="0">
                          <a:effectLst/>
                        </a:rPr>
                        <a:t>成立日期</a:t>
                      </a:r>
                      <a:endParaRPr lang="zh-TW" sz="1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04800" indent="-304800" algn="just"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zh-TW" sz="1400" kern="100" dirty="0">
                          <a:effectLst/>
                        </a:rPr>
                        <a:t>民國</a:t>
                      </a:r>
                      <a:r>
                        <a:rPr lang="en-US" sz="1400" kern="100" dirty="0">
                          <a:effectLst/>
                        </a:rPr>
                        <a:t>   </a:t>
                      </a:r>
                      <a:r>
                        <a:rPr lang="zh-TW" sz="1400" kern="100" dirty="0">
                          <a:effectLst/>
                        </a:rPr>
                        <a:t>年</a:t>
                      </a:r>
                      <a:r>
                        <a:rPr lang="en-US" sz="1400" kern="100" dirty="0">
                          <a:effectLst/>
                        </a:rPr>
                        <a:t>   </a:t>
                      </a:r>
                      <a:r>
                        <a:rPr lang="zh-TW" sz="1400" kern="100" dirty="0">
                          <a:effectLst/>
                        </a:rPr>
                        <a:t>月</a:t>
                      </a:r>
                      <a:r>
                        <a:rPr lang="en-US" sz="1400" kern="100" dirty="0">
                          <a:effectLst/>
                        </a:rPr>
                        <a:t>  </a:t>
                      </a:r>
                      <a:r>
                        <a:rPr lang="zh-TW" sz="1400" kern="100" dirty="0">
                          <a:effectLst/>
                        </a:rPr>
                        <a:t>日</a:t>
                      </a:r>
                      <a:endParaRPr lang="zh-TW" sz="1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68404548"/>
                  </a:ext>
                </a:extLst>
              </a:tr>
              <a:tr h="601164">
                <a:tc>
                  <a:txBody>
                    <a:bodyPr/>
                    <a:lstStyle/>
                    <a:p>
                      <a:pPr algn="ctr"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zh-TW" sz="1400" kern="100" dirty="0">
                          <a:effectLst/>
                        </a:rPr>
                        <a:t>負 責 人</a:t>
                      </a:r>
                      <a:endParaRPr lang="zh-TW" sz="1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04800" indent="-304800" algn="just"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en-US" sz="1400" kern="100" dirty="0">
                          <a:effectLst/>
                        </a:rPr>
                        <a:t> </a:t>
                      </a:r>
                      <a:endParaRPr lang="zh-TW" sz="1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04800" marR="0" lvl="0" indent="-3048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1400" kern="100" dirty="0">
                          <a:effectLst/>
                        </a:rPr>
                        <a:t>員工人數</a:t>
                      </a:r>
                      <a:endParaRPr lang="zh-TW" altLang="zh-TW" sz="1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04800" indent="-304800"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en-US" sz="1400" kern="100" dirty="0">
                          <a:effectLst/>
                        </a:rPr>
                        <a:t> </a:t>
                      </a:r>
                      <a:endParaRPr lang="zh-TW" sz="1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66602817"/>
                  </a:ext>
                </a:extLst>
              </a:tr>
              <a:tr h="293191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400" kern="100" dirty="0">
                          <a:effectLst/>
                        </a:rPr>
                        <a:t>公司特色介紹</a:t>
                      </a:r>
                      <a:endParaRPr lang="zh-TW" altLang="zh-TW" sz="1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304800" indent="-304800" algn="just"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en-US" altLang="zh-TW" sz="1400" kern="100" dirty="0"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zh-TW" altLang="en-US" sz="1400" kern="100" dirty="0"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請針對公司主要產品</a:t>
                      </a:r>
                      <a:r>
                        <a:rPr lang="en-US" altLang="zh-TW" sz="1400" kern="100" dirty="0"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zh-TW" altLang="en-US" sz="1400" kern="100" dirty="0"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服務、過去導入實績等進行介紹。</a:t>
                      </a:r>
                      <a:r>
                        <a:rPr lang="en-US" altLang="zh-TW" sz="1400" kern="100" dirty="0"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)</a:t>
                      </a:r>
                    </a:p>
                    <a:p>
                      <a:pPr marL="304800" indent="-304800" algn="just"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endParaRPr lang="en-US" altLang="zh-TW" sz="1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  <a:p>
                      <a:pPr marL="304800" indent="-304800" algn="just"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endParaRPr lang="en-US" altLang="zh-TW" sz="1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  <a:p>
                      <a:pPr marL="304800" indent="-304800" algn="just"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endParaRPr lang="zh-TW" sz="1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304800" indent="-304800" algn="just"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endParaRPr lang="zh-TW" sz="1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526576845"/>
                  </a:ext>
                </a:extLst>
              </a:tr>
            </a:tbl>
          </a:graphicData>
        </a:graphic>
      </p:graphicFrame>
      <p:sp>
        <p:nvSpPr>
          <p:cNvPr id="6" name="矩形 5"/>
          <p:cNvSpPr/>
          <p:nvPr/>
        </p:nvSpPr>
        <p:spPr>
          <a:xfrm>
            <a:off x="6994945" y="18669"/>
            <a:ext cx="2133600" cy="576064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/>
              <a:t>此為簡報範例</a:t>
            </a:r>
            <a:endParaRPr lang="en-US" altLang="zh-TW" dirty="0"/>
          </a:p>
          <a:p>
            <a:pPr algn="ctr"/>
            <a:r>
              <a:rPr lang="zh-TW" altLang="en-US" dirty="0"/>
              <a:t>請依實際需求調整</a:t>
            </a:r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9593480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1"/>
          <p:cNvSpPr>
            <a:spLocks noGrp="1"/>
          </p:cNvSpPr>
          <p:nvPr>
            <p:ph type="title"/>
          </p:nvPr>
        </p:nvSpPr>
        <p:spPr>
          <a:xfrm>
            <a:off x="457200" y="197768"/>
            <a:ext cx="8229600" cy="1143000"/>
          </a:xfrm>
        </p:spPr>
        <p:txBody>
          <a:bodyPr>
            <a:normAutofit/>
          </a:bodyPr>
          <a:lstStyle/>
          <a:p>
            <a:r>
              <a:rPr lang="zh-TW" altLang="en-US" dirty="0"/>
              <a:t>一</a:t>
            </a:r>
            <a:r>
              <a:rPr lang="zh-TW" altLang="en-US" sz="4000" b="1">
                <a:solidFill>
                  <a:schemeClr val="tx1">
                    <a:lumMod val="50000"/>
                    <a:lumOff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、</a:t>
            </a:r>
            <a:r>
              <a:rPr lang="zh-TW" altLang="en-US" sz="4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所選場域</a:t>
            </a:r>
            <a:r>
              <a:rPr lang="zh-TW" altLang="zh-TW" dirty="0"/>
              <a:t>需求</a:t>
            </a:r>
            <a:endParaRPr lang="zh-TW" altLang="en-US" sz="4000" b="1" dirty="0">
              <a:solidFill>
                <a:schemeClr val="tx1">
                  <a:lumMod val="50000"/>
                  <a:lumOff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文字方塊 3"/>
          <p:cNvSpPr txBox="1"/>
          <p:nvPr/>
        </p:nvSpPr>
        <p:spPr>
          <a:xfrm>
            <a:off x="369248" y="1268760"/>
            <a:ext cx="85952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請說明所規劃之服務針對哪個場域需求解決問題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?</a:t>
            </a: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1765D-0078-496C-B671-70EDDFB42FFF}" type="slidenum">
              <a:rPr lang="zh-TW" altLang="en-US" smtClean="0"/>
              <a:t>3</a:t>
            </a:fld>
            <a:endParaRPr lang="zh-TW" altLang="en-US"/>
          </a:p>
        </p:txBody>
      </p:sp>
      <p:sp>
        <p:nvSpPr>
          <p:cNvPr id="9" name="矩形 8"/>
          <p:cNvSpPr/>
          <p:nvPr/>
        </p:nvSpPr>
        <p:spPr>
          <a:xfrm>
            <a:off x="6994945" y="18669"/>
            <a:ext cx="2133600" cy="576064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/>
              <a:t>此為簡報範例</a:t>
            </a:r>
            <a:endParaRPr lang="en-US" altLang="zh-TW" dirty="0"/>
          </a:p>
          <a:p>
            <a:pPr algn="ctr"/>
            <a:r>
              <a:rPr lang="zh-TW" altLang="en-US" dirty="0"/>
              <a:t>請依實際需求調整</a:t>
            </a:r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0545250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1"/>
          <p:cNvSpPr>
            <a:spLocks noGrp="1"/>
          </p:cNvSpPr>
          <p:nvPr>
            <p:ph type="title"/>
          </p:nvPr>
        </p:nvSpPr>
        <p:spPr>
          <a:xfrm>
            <a:off x="457200" y="197768"/>
            <a:ext cx="8229600" cy="1143000"/>
          </a:xfrm>
        </p:spPr>
        <p:txBody>
          <a:bodyPr>
            <a:normAutofit/>
          </a:bodyPr>
          <a:lstStyle/>
          <a:p>
            <a:r>
              <a:rPr lang="zh-TW" altLang="en-US" dirty="0"/>
              <a:t>二</a:t>
            </a:r>
            <a:r>
              <a:rPr lang="zh-TW" altLang="en-US" sz="4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、</a:t>
            </a:r>
            <a:r>
              <a:rPr lang="zh-TW" altLang="en-US" dirty="0"/>
              <a:t>流程規劃</a:t>
            </a:r>
            <a:endParaRPr lang="zh-TW" altLang="en-US" sz="4000" b="1" dirty="0">
              <a:solidFill>
                <a:schemeClr val="tx1">
                  <a:lumMod val="50000"/>
                  <a:lumOff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文字方塊 3"/>
          <p:cNvSpPr txBox="1"/>
          <p:nvPr/>
        </p:nvSpPr>
        <p:spPr>
          <a:xfrm>
            <a:off x="611560" y="1268760"/>
            <a:ext cx="83529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可用簡單的圖示、流程，搭配文字，說明導入解決方案後的流程、情境。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lang="zh-TW" altLang="en-US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1765D-0078-496C-B671-70EDDFB42FFF}" type="slidenum">
              <a:rPr lang="zh-TW" altLang="en-US" smtClean="0"/>
              <a:t>4</a:t>
            </a:fld>
            <a:endParaRPr lang="zh-TW" altLang="en-US"/>
          </a:p>
        </p:txBody>
      </p:sp>
      <p:sp>
        <p:nvSpPr>
          <p:cNvPr id="9" name="矩形 8"/>
          <p:cNvSpPr/>
          <p:nvPr/>
        </p:nvSpPr>
        <p:spPr>
          <a:xfrm>
            <a:off x="6994945" y="18669"/>
            <a:ext cx="2133600" cy="576064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/>
              <a:t>此為簡報範例</a:t>
            </a:r>
            <a:endParaRPr lang="en-US" altLang="zh-TW" dirty="0"/>
          </a:p>
          <a:p>
            <a:pPr algn="ctr"/>
            <a:r>
              <a:rPr lang="zh-TW" altLang="en-US" dirty="0"/>
              <a:t>請依實際需求調整</a:t>
            </a:r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3894643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zh-TW" altLang="en-US" dirty="0"/>
              <a:t>三、</a:t>
            </a:r>
            <a:r>
              <a:rPr lang="zh-TW" altLang="zh-TW" dirty="0"/>
              <a:t>功能說明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1765D-0078-496C-B671-70EDDFB42FFF}" type="slidenum">
              <a:rPr lang="zh-TW" altLang="en-US" smtClean="0"/>
              <a:t>5</a:t>
            </a:fld>
            <a:endParaRPr lang="zh-TW" altLang="en-US"/>
          </a:p>
        </p:txBody>
      </p:sp>
      <p:sp>
        <p:nvSpPr>
          <p:cNvPr id="4" name="矩形 3"/>
          <p:cNvSpPr/>
          <p:nvPr/>
        </p:nvSpPr>
        <p:spPr>
          <a:xfrm>
            <a:off x="899592" y="1488497"/>
            <a:ext cx="676875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6213" lvl="1" indent="-163513">
              <a:buFont typeface="Arial" panose="020B0604020202020204" pitchFamily="34" charset="0"/>
              <a:buChar char="•"/>
            </a:pPr>
            <a:r>
              <a:rPr lang="zh-TW" altLang="en-US" b="1" dirty="0"/>
              <a:t>螢幕具特色與創新性：</a:t>
            </a:r>
            <a:r>
              <a:rPr lang="zh-TW" altLang="en-US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○ ○ ○ ○ ○</a:t>
            </a:r>
            <a:endParaRPr lang="zh-TW" altLang="en-US" dirty="0"/>
          </a:p>
          <a:p>
            <a:pPr marL="176213" lvl="1" indent="-163513">
              <a:buFont typeface="Arial" panose="020B0604020202020204" pitchFamily="34" charset="0"/>
              <a:buChar char="•"/>
            </a:pPr>
            <a:r>
              <a:rPr lang="zh-TW" altLang="en-US" b="1" dirty="0"/>
              <a:t>具互動性：</a:t>
            </a:r>
            <a:r>
              <a:rPr lang="zh-TW" altLang="en-US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○ ○ ○ ○ ○</a:t>
            </a:r>
            <a:endParaRPr lang="zh-TW" altLang="en-US" dirty="0"/>
          </a:p>
          <a:p>
            <a:pPr marL="176213" lvl="1" indent="-163513">
              <a:buFont typeface="Arial" panose="020B0604020202020204" pitchFamily="34" charset="0"/>
              <a:buChar char="•"/>
            </a:pP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具</a:t>
            </a:r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AI</a:t>
            </a:r>
            <a:r>
              <a:rPr lang="zh-TW" altLang="en-US" b="1" dirty="0"/>
              <a:t> ：</a:t>
            </a:r>
            <a:r>
              <a:rPr lang="zh-TW" altLang="en-US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○ ○ ○ ○ ○</a:t>
            </a:r>
            <a:endParaRPr lang="zh-TW" altLang="en-US" dirty="0"/>
          </a:p>
          <a:p>
            <a:pPr marL="176213" lvl="1" indent="-163513">
              <a:buFont typeface="Arial" panose="020B0604020202020204" pitchFamily="34" charset="0"/>
              <a:buChar char="•"/>
            </a:pPr>
            <a:r>
              <a:rPr lang="zh-TW" altLang="en-US" b="1" dirty="0"/>
              <a:t>適切機構設計：</a:t>
            </a:r>
            <a:r>
              <a:rPr lang="zh-TW" altLang="en-US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○ ○ ○ ○ ○</a:t>
            </a:r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1593250" y="879308"/>
            <a:ext cx="75608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dirty="0">
                <a:latin typeface="微軟正黑體" panose="020B0604030504040204" pitchFamily="34" charset="-120"/>
                <a:cs typeface="Times New Roman" panose="02020603050405020304" pitchFamily="18" charset="0"/>
              </a:rPr>
              <a:t>(</a:t>
            </a:r>
            <a:r>
              <a:rPr lang="zh-TW" altLang="zh-TW" dirty="0">
                <a:ea typeface="微軟正黑體" panose="020B0604030504040204" pitchFamily="34" charset="-120"/>
                <a:cs typeface="Times New Roman" panose="02020603050405020304" pitchFamily="18" charset="0"/>
              </a:rPr>
              <a:t>如機構示意圖、顯示面板硬體規格、軟體功能架構等</a:t>
            </a:r>
            <a:r>
              <a:rPr lang="en-US" altLang="zh-TW" dirty="0">
                <a:ea typeface="微軟正黑體" panose="020B0604030504040204" pitchFamily="34" charset="-120"/>
                <a:cs typeface="Times New Roman" panose="02020603050405020304" pitchFamily="18" charset="0"/>
              </a:rPr>
              <a:t>)</a:t>
            </a:r>
            <a:endParaRPr lang="zh-TW" altLang="en-US" dirty="0"/>
          </a:p>
        </p:txBody>
      </p:sp>
      <p:sp>
        <p:nvSpPr>
          <p:cNvPr id="6" name="矩形 5"/>
          <p:cNvSpPr/>
          <p:nvPr/>
        </p:nvSpPr>
        <p:spPr>
          <a:xfrm>
            <a:off x="169168" y="1405852"/>
            <a:ext cx="576064" cy="1365617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高端顯示應用技術說明</a:t>
            </a:r>
            <a:endParaRPr lang="zh-TW" altLang="en-US" sz="1400" dirty="0"/>
          </a:p>
        </p:txBody>
      </p:sp>
      <p:sp>
        <p:nvSpPr>
          <p:cNvPr id="41" name="矩形 40"/>
          <p:cNvSpPr/>
          <p:nvPr/>
        </p:nvSpPr>
        <p:spPr>
          <a:xfrm>
            <a:off x="7023575" y="1488497"/>
            <a:ext cx="2133600" cy="576064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/>
              <a:t>此為簡報範例</a:t>
            </a:r>
            <a:endParaRPr lang="en-US" altLang="zh-TW" dirty="0"/>
          </a:p>
          <a:p>
            <a:pPr algn="ctr"/>
            <a:r>
              <a:rPr lang="zh-TW" altLang="en-US" dirty="0"/>
              <a:t>請依實際需求調整</a:t>
            </a:r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7939104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四、投資顯示應用預算</a:t>
            </a: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1765D-0078-496C-B671-70EDDFB42FFF}" type="slidenum">
              <a:rPr lang="zh-TW" altLang="en-US" smtClean="0"/>
              <a:t>6</a:t>
            </a:fld>
            <a:endParaRPr lang="zh-TW" altLang="en-US"/>
          </a:p>
        </p:txBody>
      </p:sp>
      <p:sp>
        <p:nvSpPr>
          <p:cNvPr id="4" name="矩形 3"/>
          <p:cNvSpPr/>
          <p:nvPr/>
        </p:nvSpPr>
        <p:spPr>
          <a:xfrm>
            <a:off x="588368" y="1417638"/>
            <a:ext cx="74888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dirty="0"/>
              <a:t>(</a:t>
            </a:r>
            <a:r>
              <a:rPr lang="zh-TW" altLang="en-US" dirty="0"/>
              <a:t>請說明本構想規劃預計建置經費</a:t>
            </a:r>
            <a:r>
              <a:rPr lang="en-US" altLang="zh-TW" dirty="0"/>
              <a:t>)</a:t>
            </a:r>
            <a:endParaRPr lang="zh-TW" altLang="en-US" dirty="0"/>
          </a:p>
        </p:txBody>
      </p:sp>
      <p:sp>
        <p:nvSpPr>
          <p:cNvPr id="5" name="矩形 4"/>
          <p:cNvSpPr/>
          <p:nvPr/>
        </p:nvSpPr>
        <p:spPr>
          <a:xfrm>
            <a:off x="7003431" y="1196752"/>
            <a:ext cx="2133600" cy="576064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/>
              <a:t>此為簡報範例</a:t>
            </a:r>
            <a:endParaRPr lang="en-US" altLang="zh-TW" dirty="0"/>
          </a:p>
          <a:p>
            <a:pPr algn="ctr"/>
            <a:r>
              <a:rPr lang="zh-TW" altLang="en-US" dirty="0"/>
              <a:t>請依實際需求調整</a:t>
            </a:r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9065569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/>
              <a:t>五、應用亮點／量點效益估算</a:t>
            </a: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1765D-0078-496C-B671-70EDDFB42FFF}" type="slidenum">
              <a:rPr lang="zh-TW" altLang="en-US" smtClean="0"/>
              <a:t>7</a:t>
            </a:fld>
            <a:endParaRPr lang="zh-TW" altLang="en-US"/>
          </a:p>
        </p:txBody>
      </p:sp>
      <p:sp>
        <p:nvSpPr>
          <p:cNvPr id="4" name="矩形 3"/>
          <p:cNvSpPr/>
          <p:nvPr/>
        </p:nvSpPr>
        <p:spPr>
          <a:xfrm>
            <a:off x="588368" y="1417638"/>
            <a:ext cx="748883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dirty="0"/>
              <a:t>(</a:t>
            </a:r>
            <a:r>
              <a:rPr lang="zh-TW" altLang="en-US" dirty="0"/>
              <a:t>請說明本構想規劃帶來的亮點</a:t>
            </a:r>
            <a:r>
              <a:rPr lang="en-US" altLang="zh-TW" dirty="0"/>
              <a:t>/</a:t>
            </a:r>
            <a:r>
              <a:rPr lang="zh-TW" altLang="en-US" dirty="0"/>
              <a:t>量點的效益，可從創新技術應用、產業擴散性、未來商業模式機會等面向進行說明。</a:t>
            </a:r>
            <a:r>
              <a:rPr lang="en-US" altLang="zh-TW" dirty="0"/>
              <a:t>)</a:t>
            </a:r>
            <a:endParaRPr lang="zh-TW" altLang="en-US" dirty="0"/>
          </a:p>
        </p:txBody>
      </p:sp>
      <p:sp>
        <p:nvSpPr>
          <p:cNvPr id="5" name="矩形 4"/>
          <p:cNvSpPr/>
          <p:nvPr/>
        </p:nvSpPr>
        <p:spPr>
          <a:xfrm>
            <a:off x="6876256" y="1931221"/>
            <a:ext cx="2133600" cy="576064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/>
              <a:t>此為簡報範例</a:t>
            </a:r>
            <a:endParaRPr lang="en-US" altLang="zh-TW" dirty="0"/>
          </a:p>
          <a:p>
            <a:pPr algn="ctr"/>
            <a:r>
              <a:rPr lang="zh-TW" altLang="en-US" dirty="0"/>
              <a:t>請依實際需求調整</a:t>
            </a:r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5057963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自訂 2">
      <a:majorFont>
        <a:latin typeface="Arial"/>
        <a:ea typeface="微軟正黑體"/>
        <a:cs typeface=""/>
      </a:majorFont>
      <a:minorFont>
        <a:latin typeface="Arial"/>
        <a:ea typeface="微軟正黑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1709</TotalTime>
  <Words>392</Words>
  <Application>Microsoft Office PowerPoint</Application>
  <PresentationFormat>如螢幕大小 (4:3)</PresentationFormat>
  <Paragraphs>57</Paragraphs>
  <Slides>7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3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7</vt:i4>
      </vt:variant>
    </vt:vector>
  </HeadingPairs>
  <TitlesOfParts>
    <vt:vector size="11" baseType="lpstr">
      <vt:lpstr>微軟正黑體</vt:lpstr>
      <vt:lpstr>Arial</vt:lpstr>
      <vt:lpstr>Calibri</vt:lpstr>
      <vt:lpstr>Office 佈景主題</vt:lpstr>
      <vt:lpstr>智慧醫療顯示可行性方案 共創媒合對接會議  ○ ○ ○ ○ ○(對接場域名稱) 構想規劃簡報</vt:lpstr>
      <vt:lpstr>公司基本資料</vt:lpstr>
      <vt:lpstr>一、所選場域需求</vt:lpstr>
      <vt:lpstr>二、流程規劃</vt:lpstr>
      <vt:lpstr>三、功能說明</vt:lpstr>
      <vt:lpstr>四、投資顯示應用預算</vt:lpstr>
      <vt:lpstr>五、應用亮點／量點效益估算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施伶蓁</dc:creator>
  <cp:lastModifiedBy>雅嵐 MOMO醬</cp:lastModifiedBy>
  <cp:revision>100</cp:revision>
  <cp:lastPrinted>2019-05-09T02:09:33Z</cp:lastPrinted>
  <dcterms:created xsi:type="dcterms:W3CDTF">2019-04-19T08:06:33Z</dcterms:created>
  <dcterms:modified xsi:type="dcterms:W3CDTF">2022-03-23T02:55:38Z</dcterms:modified>
</cp:coreProperties>
</file>